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61" r:id="rId2"/>
  </p:sldMasterIdLst>
  <p:notesMasterIdLst>
    <p:notesMasterId r:id="rId12"/>
  </p:notesMasterIdLst>
  <p:handoutMasterIdLst>
    <p:handoutMasterId r:id="rId13"/>
  </p:handoutMasterIdLst>
  <p:sldIdLst>
    <p:sldId id="718" r:id="rId3"/>
    <p:sldId id="714" r:id="rId4"/>
    <p:sldId id="721" r:id="rId5"/>
    <p:sldId id="715" r:id="rId6"/>
    <p:sldId id="719" r:id="rId7"/>
    <p:sldId id="725" r:id="rId8"/>
    <p:sldId id="726" r:id="rId9"/>
    <p:sldId id="723" r:id="rId10"/>
    <p:sldId id="724" r:id="rId11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48" userDrawn="1">
          <p15:clr>
            <a:srgbClr val="A4A3A4"/>
          </p15:clr>
        </p15:guide>
        <p15:guide id="2" pos="2261" userDrawn="1">
          <p15:clr>
            <a:srgbClr val="A4A3A4"/>
          </p15:clr>
        </p15:guide>
        <p15:guide id="3" orient="horz" pos="3131" userDrawn="1">
          <p15:clr>
            <a:srgbClr val="A4A3A4"/>
          </p15:clr>
        </p15:guide>
        <p15:guide id="4" pos="214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FF9900"/>
    <a:srgbClr val="FF6600"/>
    <a:srgbClr val="663300"/>
    <a:srgbClr val="006600"/>
    <a:srgbClr val="FF0000"/>
    <a:srgbClr val="CCFFCC"/>
    <a:srgbClr val="1374DF"/>
    <a:srgbClr val="7099CA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D083AE6-46FA-4A59-8FB0-9F97EB10719F}" styleName="淡色スタイル 3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中間スタイル 1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660B408-B3CF-4A94-85FC-2B1E0A45F4A2}" styleName="濃色スタイル 2 - アクセント 1/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濃色スタイル 2 - アクセント 5/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中間スタイル 4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113A9D2-9D6B-4929-AA2D-F23B5EE8CBE7}" styleName="テーマ スタイル 2 - アクセント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2" autoAdjust="0"/>
    <p:restoredTop sz="96353" autoAdjust="0"/>
  </p:normalViewPr>
  <p:slideViewPr>
    <p:cSldViewPr>
      <p:cViewPr varScale="1">
        <p:scale>
          <a:sx n="82" d="100"/>
          <a:sy n="82" d="100"/>
        </p:scale>
        <p:origin x="1426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3054" y="84"/>
      </p:cViewPr>
      <p:guideLst>
        <p:guide orient="horz" pos="3248"/>
        <p:guide pos="2261"/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39291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2949787" cy="496966"/>
          </a:xfrm>
          <a:prstGeom prst="rect">
            <a:avLst/>
          </a:prstGeom>
        </p:spPr>
        <p:txBody>
          <a:bodyPr vert="horz" lIns="92190" tIns="46096" rIns="92190" bIns="4609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44" y="6"/>
            <a:ext cx="2949787" cy="496966"/>
          </a:xfrm>
          <a:prstGeom prst="rect">
            <a:avLst/>
          </a:prstGeom>
        </p:spPr>
        <p:txBody>
          <a:bodyPr vert="horz" lIns="92190" tIns="46096" rIns="92190" bIns="46096" rtlCol="0"/>
          <a:lstStyle>
            <a:lvl1pPr algn="r">
              <a:defRPr sz="1200"/>
            </a:lvl1pPr>
          </a:lstStyle>
          <a:p>
            <a:fld id="{A1A31EF2-A118-4A2D-A970-C57426DB5C7B}" type="datetimeFigureOut">
              <a:rPr kumimoji="1" lang="ja-JP" altLang="en-US" smtClean="0"/>
              <a:pPr/>
              <a:t>2023/12/25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7522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90" tIns="46096" rIns="92190" bIns="4609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21191"/>
            <a:ext cx="5445760" cy="4472701"/>
          </a:xfrm>
          <a:prstGeom prst="rect">
            <a:avLst/>
          </a:prstGeom>
        </p:spPr>
        <p:txBody>
          <a:bodyPr vert="horz" lIns="92190" tIns="46096" rIns="92190" bIns="4609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440652"/>
            <a:ext cx="2949787" cy="496966"/>
          </a:xfrm>
          <a:prstGeom prst="rect">
            <a:avLst/>
          </a:prstGeom>
        </p:spPr>
        <p:txBody>
          <a:bodyPr vert="horz" lIns="92190" tIns="46096" rIns="92190" bIns="4609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44" y="9440652"/>
            <a:ext cx="2949787" cy="496966"/>
          </a:xfrm>
          <a:prstGeom prst="rect">
            <a:avLst/>
          </a:prstGeom>
        </p:spPr>
        <p:txBody>
          <a:bodyPr vert="horz" lIns="92190" tIns="46096" rIns="92190" bIns="46096" rtlCol="0" anchor="b"/>
          <a:lstStyle>
            <a:lvl1pPr algn="r">
              <a:defRPr sz="1200"/>
            </a:lvl1pPr>
          </a:lstStyle>
          <a:p>
            <a:fld id="{E7125349-4BF8-4A0D-9C34-F70E68C1BD2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77687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959540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831305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932477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179078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94732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410972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99269C-1E11-4825-A150-51E52A0A4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7474"/>
            <a:ext cx="8229600" cy="4794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846026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191764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435889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779884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595357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92911663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14667139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タイトルと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288" y="0"/>
            <a:ext cx="8229600" cy="620713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表プレースホルダ 2"/>
          <p:cNvSpPr>
            <a:spLocks noGrp="1"/>
          </p:cNvSpPr>
          <p:nvPr>
            <p:ph type="tbl" idx="1"/>
          </p:nvPr>
        </p:nvSpPr>
        <p:spPr>
          <a:xfrm>
            <a:off x="468313" y="981075"/>
            <a:ext cx="8229600" cy="4895850"/>
          </a:xfrm>
        </p:spPr>
        <p:txBody>
          <a:bodyPr/>
          <a:lstStyle/>
          <a:p>
            <a:pPr lvl="0"/>
            <a:endParaRPr lang="ja-JP" altLang="en-US" noProof="0"/>
          </a:p>
        </p:txBody>
      </p:sp>
    </p:spTree>
    <p:extLst>
      <p:ext uri="{BB962C8B-B14F-4D97-AF65-F5344CB8AC3E}">
        <p14:creationId xmlns:p14="http://schemas.microsoft.com/office/powerpoint/2010/main" val="37914183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 userDrawn="1"/>
        </p:nvSpPr>
        <p:spPr>
          <a:xfrm>
            <a:off x="0" y="0"/>
            <a:ext cx="9144000" cy="792163"/>
          </a:xfrm>
          <a:prstGeom prst="rect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5" name="日付プレースホルダー 8"/>
          <p:cNvSpPr>
            <a:spLocks noGrp="1"/>
          </p:cNvSpPr>
          <p:nvPr>
            <p:ph type="dt" sz="half" idx="10"/>
          </p:nvPr>
        </p:nvSpPr>
        <p:spPr>
          <a:xfrm>
            <a:off x="250825" y="6021388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750AF-63E6-4FC2-9824-2AC3C89091A5}" type="datetime1">
              <a:rPr lang="ja-JP" altLang="en-US"/>
              <a:pPr>
                <a:defRPr/>
              </a:pPr>
              <a:t>2023/12/25</a:t>
            </a:fld>
            <a:endParaRPr lang="en-US" altLang="ja-JP"/>
          </a:p>
        </p:txBody>
      </p:sp>
      <p:sp>
        <p:nvSpPr>
          <p:cNvPr id="6" name="スライド番号プレースホルダー 9"/>
          <p:cNvSpPr>
            <a:spLocks noGrp="1"/>
          </p:cNvSpPr>
          <p:nvPr>
            <p:ph type="sldNum" sz="quarter" idx="11"/>
          </p:nvPr>
        </p:nvSpPr>
        <p:spPr>
          <a:xfrm>
            <a:off x="7010400" y="6092825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77E6C-05C9-4CAB-B590-146198334DA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870690811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 userDrawn="1"/>
        </p:nvSpPr>
        <p:spPr>
          <a:xfrm>
            <a:off x="0" y="0"/>
            <a:ext cx="9144000" cy="792163"/>
          </a:xfrm>
          <a:prstGeom prst="rect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46E289-6F57-46F7-9890-AD72098C90A2}" type="datetime1">
              <a:rPr lang="ja-JP" altLang="en-US"/>
              <a:pPr>
                <a:defRPr/>
              </a:pPr>
              <a:t>2023/12/25</a:t>
            </a:fld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1"/>
          </p:nvPr>
        </p:nvSpPr>
        <p:spPr>
          <a:xfrm>
            <a:off x="7010400" y="6092825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 sz="1600" b="1"/>
            </a:lvl1pPr>
          </a:lstStyle>
          <a:p>
            <a:pPr>
              <a:defRPr/>
            </a:pPr>
            <a:fld id="{03A524D0-E47F-42DB-B8DD-5004FC472148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8303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0253188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8992552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6203486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7334330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0348038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6977953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93525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8140856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4950601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4425094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8506459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99269C-1E11-4825-A150-51E52A0A4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7474"/>
            <a:ext cx="8229600" cy="4794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509768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 userDrawn="1"/>
        </p:nvSpPr>
        <p:spPr>
          <a:xfrm>
            <a:off x="0" y="6323013"/>
            <a:ext cx="9144000" cy="534987"/>
          </a:xfrm>
          <a:prstGeom prst="rect">
            <a:avLst/>
          </a:prstGeom>
          <a:gradFill>
            <a:gsLst>
              <a:gs pos="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ja-JP" altLang="en-US" dirty="0"/>
          </a:p>
        </p:txBody>
      </p:sp>
      <p:sp>
        <p:nvSpPr>
          <p:cNvPr id="6" name="正方形/長方形 5"/>
          <p:cNvSpPr/>
          <p:nvPr userDrawn="1"/>
        </p:nvSpPr>
        <p:spPr>
          <a:xfrm>
            <a:off x="0" y="0"/>
            <a:ext cx="9144000" cy="714375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8000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7" name="テキスト ボックス 6"/>
          <p:cNvSpPr txBox="1"/>
          <p:nvPr userDrawn="1"/>
        </p:nvSpPr>
        <p:spPr>
          <a:xfrm>
            <a:off x="71438" y="6381328"/>
            <a:ext cx="15482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fld id="{EB9CE71F-8B26-4791-8EC9-9CB00E4FA68C}" type="slidenum">
              <a:rPr lang="ja-JP" altLang="en-US" sz="2400" i="1" smtClean="0">
                <a:solidFill>
                  <a:srgbClr val="003399"/>
                </a:solidFill>
                <a:latin typeface="+mn-ea"/>
                <a:ea typeface="+mn-ea"/>
                <a:cs typeface="Times New Roman" pitchFamily="18" charset="0"/>
              </a:rPr>
              <a:pPr eaLnBrk="1" hangingPunct="1">
                <a:defRPr/>
              </a:pPr>
              <a:t>‹#›</a:t>
            </a:fld>
            <a:endParaRPr lang="en-US" altLang="ja-JP" sz="2400" i="1" dirty="0">
              <a:solidFill>
                <a:srgbClr val="003399"/>
              </a:solidFill>
              <a:latin typeface="+mn-ea"/>
              <a:ea typeface="+mn-ea"/>
              <a:cs typeface="Times New Roman" pitchFamily="18" charset="0"/>
            </a:endParaRPr>
          </a:p>
        </p:txBody>
      </p:sp>
      <p:sp>
        <p:nvSpPr>
          <p:cNvPr id="1029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117474"/>
            <a:ext cx="82296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タイトルの書式設定</a:t>
            </a:r>
          </a:p>
        </p:txBody>
      </p:sp>
      <p:sp>
        <p:nvSpPr>
          <p:cNvPr id="1030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831850"/>
            <a:ext cx="8229600" cy="5294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028964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9" r:id="rId15"/>
    <p:sldLayoutId id="2147483690" r:id="rId16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3"/>
          <p:cNvSpPr>
            <a:spLocks noChangeArrowheads="1"/>
          </p:cNvSpPr>
          <p:nvPr userDrawn="1"/>
        </p:nvSpPr>
        <p:spPr bwMode="auto">
          <a:xfrm>
            <a:off x="4535488" y="0"/>
            <a:ext cx="4608512" cy="68580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E3EBF5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pitchFamily="18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ja-JP" alt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6273800"/>
            <a:ext cx="9144000" cy="588963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9" name="正方形/長方形 8"/>
          <p:cNvSpPr/>
          <p:nvPr userDrawn="1"/>
        </p:nvSpPr>
        <p:spPr>
          <a:xfrm>
            <a:off x="0" y="0"/>
            <a:ext cx="9144000" cy="944563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>
              <a:solidFill>
                <a:srgbClr val="FFFFFF"/>
              </a:solidFill>
            </a:endParaRPr>
          </a:p>
        </p:txBody>
      </p:sp>
      <p:sp>
        <p:nvSpPr>
          <p:cNvPr id="3075" name="テキスト ボックス 6"/>
          <p:cNvSpPr txBox="1">
            <a:spLocks noChangeArrowheads="1"/>
          </p:cNvSpPr>
          <p:nvPr userDrawn="1"/>
        </p:nvSpPr>
        <p:spPr bwMode="auto">
          <a:xfrm>
            <a:off x="885280" y="1952624"/>
            <a:ext cx="7300415" cy="21240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2800">
                <a:solidFill>
                  <a:srgbClr val="000000"/>
                </a:solidFill>
                <a:latin typeface="ＭＳ ゴシック" pitchFamily="49" charset="-128"/>
                <a:ea typeface="ＭＳ ゴシック" pitchFamily="49" charset="-128"/>
              </a:rPr>
              <a:t>　</a:t>
            </a:r>
          </a:p>
        </p:txBody>
      </p:sp>
      <p:pic>
        <p:nvPicPr>
          <p:cNvPr id="2054" name="Picture 11" descr="11握手"/>
          <p:cNvPicPr>
            <a:picLocks noChangeAspect="1" noChangeArrowheads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2825" y="4629150"/>
            <a:ext cx="11334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6" name="Text Box 12"/>
          <p:cNvSpPr txBox="1">
            <a:spLocks noChangeArrowheads="1"/>
          </p:cNvSpPr>
          <p:nvPr userDrawn="1"/>
        </p:nvSpPr>
        <p:spPr bwMode="auto">
          <a:xfrm>
            <a:off x="1979613" y="4687888"/>
            <a:ext cx="614838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aramond" pitchFamily="18" charset="0"/>
                <a:ea typeface="ＭＳ Ｐゴシック" pitchFamily="50" charset="-128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ja-JP" alt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公益社団法人 日本鉄筋継手協会継手管理技士講習委員会</a:t>
            </a:r>
            <a:endParaRPr lang="ja-JP" altLang="en-US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169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91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jac-skill.mc-plus.jp/exam/trial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6">
            <a:extLst>
              <a:ext uri="{FF2B5EF4-FFF2-40B4-BE49-F238E27FC236}">
                <a16:creationId xmlns:a16="http://schemas.microsoft.com/office/drawing/2014/main" id="{75F19B66-BBAC-8790-E8F1-BA2D45D4D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675" y="1357540"/>
            <a:ext cx="7740650" cy="2655888"/>
          </a:xfrm>
          <a:prstGeom prst="rect">
            <a:avLst/>
          </a:prstGeom>
          <a:solidFill>
            <a:srgbClr val="EBF1DE"/>
          </a:solidFill>
          <a:ln w="28575" algn="ctr">
            <a:solidFill>
              <a:srgbClr val="4F6228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ＭＳ ゴシック" pitchFamily="49" charset="-128"/>
                <a:ea typeface="ＭＳ ゴシック" pitchFamily="49" charset="-128"/>
                <a:cs typeface="+mn-cs"/>
              </a:rPr>
              <a:t>　</a:t>
            </a:r>
          </a:p>
        </p:txBody>
      </p:sp>
      <p:sp>
        <p:nvSpPr>
          <p:cNvPr id="5" name="テキスト ボックス 2">
            <a:extLst>
              <a:ext uri="{FF2B5EF4-FFF2-40B4-BE49-F238E27FC236}">
                <a16:creationId xmlns:a16="http://schemas.microsoft.com/office/drawing/2014/main" id="{E676D4CD-9893-B489-21AC-C24D57927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696" y="4525848"/>
            <a:ext cx="571658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2024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年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1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月</a:t>
            </a:r>
            <a:r>
              <a:rPr lang="en-US" altLang="ja-JP" sz="1800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3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日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一般社団法人日本型枠工事業協会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6C9B5F8-70A9-59BF-7B9E-536C03EA46B0}"/>
              </a:ext>
            </a:extLst>
          </p:cNvPr>
          <p:cNvSpPr txBox="1">
            <a:spLocks/>
          </p:cNvSpPr>
          <p:nvPr/>
        </p:nvSpPr>
        <p:spPr bwMode="auto">
          <a:xfrm>
            <a:off x="116735" y="1844824"/>
            <a:ext cx="8838522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r>
              <a:rPr lang="ja-JP" altLang="en-US" sz="3200" kern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建設分野特定技能評価試験について</a:t>
            </a:r>
            <a:endParaRPr lang="en-US" altLang="ja-JP" sz="3200" kern="0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en-US" altLang="ja-JP" sz="2400" kern="0" dirty="0" err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Về</a:t>
            </a:r>
            <a:r>
              <a:rPr lang="en-US" altLang="ja-JP" sz="2400" kern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400" kern="0" dirty="0" err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việc</a:t>
            </a:r>
            <a:r>
              <a:rPr lang="en-US" altLang="ja-JP" sz="2400" kern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400" kern="0" dirty="0" err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thi</a:t>
            </a:r>
            <a:r>
              <a:rPr lang="en-US" altLang="ja-JP" sz="2400" kern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400" kern="0" dirty="0" err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các</a:t>
            </a:r>
            <a:r>
              <a:rPr lang="en-US" altLang="ja-JP" sz="2400" kern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400" kern="0" dirty="0" err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kỹ</a:t>
            </a:r>
            <a:r>
              <a:rPr lang="en-US" altLang="ja-JP" sz="2400" kern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400" kern="0" dirty="0" err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năng</a:t>
            </a:r>
            <a:r>
              <a:rPr lang="en-US" altLang="ja-JP" sz="2400" kern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400" kern="0" dirty="0" err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đặc</a:t>
            </a:r>
            <a:r>
              <a:rPr lang="en-US" altLang="ja-JP" sz="2400" kern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400" kern="0" dirty="0" err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thù</a:t>
            </a:r>
            <a:r>
              <a:rPr lang="en-US" altLang="ja-JP" sz="2400" kern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400" kern="0" dirty="0" err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lĩnh</a:t>
            </a:r>
            <a:r>
              <a:rPr lang="en-US" altLang="ja-JP" sz="2400" kern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400" kern="0" dirty="0" err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vực</a:t>
            </a:r>
            <a:r>
              <a:rPr lang="en-US" altLang="ja-JP" sz="2400" kern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400" kern="0" dirty="0" err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xây</a:t>
            </a:r>
            <a:r>
              <a:rPr lang="en-US" altLang="ja-JP" sz="2400" kern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400" kern="0" dirty="0" err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dựng</a:t>
            </a:r>
            <a:endParaRPr lang="ja-JP" altLang="en-US" sz="2400" kern="0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0935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8C97CB-FD6A-4C41-BDB3-B22A95D51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479425"/>
          </a:xfrm>
        </p:spPr>
        <p:txBody>
          <a:bodyPr/>
          <a:lstStyle/>
          <a:p>
            <a:pPr algn="l"/>
            <a:r>
              <a:rPr lang="en-US" altLang="ja-JP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kumimoji="1" lang="ja-JP" altLang="en-US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．試験概要（試験区分）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044FDAB-C1F4-FFB4-9183-DD3F7CDE4C59}"/>
              </a:ext>
            </a:extLst>
          </p:cNvPr>
          <p:cNvSpPr txBox="1"/>
          <p:nvPr/>
        </p:nvSpPr>
        <p:spPr>
          <a:xfrm>
            <a:off x="251519" y="908720"/>
            <a:ext cx="875367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「型枠施工」などの仕事をする場合は、「建築」を受験する。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en-US" altLang="ja-JP" sz="20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Nếu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0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bạn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0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muốn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0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xin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0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việc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0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làm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0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cốp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0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pha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, </a:t>
            </a:r>
            <a:r>
              <a:rPr lang="en-US" altLang="ja-JP" sz="20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hãy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0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tham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0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gia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0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kỳ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0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thi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"</a:t>
            </a:r>
            <a:r>
              <a:rPr lang="en-US" altLang="ja-JP" sz="20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Xây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0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dựng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0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nhà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".</a:t>
            </a:r>
          </a:p>
          <a:p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 </a:t>
            </a:r>
            <a:r>
              <a:rPr lang="ja-JP" altLang="en-US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・土木（</a:t>
            </a:r>
            <a:r>
              <a:rPr lang="en-US" altLang="ja-JP" sz="24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Hạ</a:t>
            </a:r>
            <a:r>
              <a:rPr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4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tầng</a:t>
            </a:r>
            <a:r>
              <a:rPr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4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kỹ</a:t>
            </a:r>
            <a:r>
              <a:rPr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4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thuật</a:t>
            </a:r>
            <a:r>
              <a:rPr lang="ja-JP" altLang="en-US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）</a:t>
            </a:r>
            <a:endParaRPr lang="en-US" altLang="ja-JP" sz="24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</a:t>
            </a:r>
            <a:r>
              <a:rPr lang="ja-JP" altLang="en-US" sz="24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kumimoji="1" lang="ja-JP" altLang="en-US" sz="2400" b="1" u="sng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建築（</a:t>
            </a:r>
            <a:r>
              <a:rPr kumimoji="1" lang="en-US" altLang="ja-JP" sz="2400" b="1" u="sng" dirty="0" err="1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Xây</a:t>
            </a:r>
            <a:r>
              <a:rPr kumimoji="1" lang="en-US" altLang="ja-JP" sz="2400" b="1" u="sng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kumimoji="1" lang="en-US" altLang="ja-JP" sz="2400" b="1" u="sng" dirty="0" err="1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dựng</a:t>
            </a:r>
            <a:r>
              <a:rPr kumimoji="1" lang="en-US" altLang="ja-JP" sz="2400" b="1" u="sng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kumimoji="1" lang="en-US" altLang="ja-JP" sz="2400" b="1" u="sng" dirty="0" err="1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nhà</a:t>
            </a:r>
            <a:r>
              <a:rPr kumimoji="1" lang="ja-JP" altLang="en-US" sz="2400" b="1" u="sng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）</a:t>
            </a:r>
            <a:endParaRPr kumimoji="1" lang="en-US" altLang="ja-JP" sz="2400" b="1" u="sng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・ライフライン・設備（</a:t>
            </a:r>
            <a:r>
              <a:rPr lang="en-US" altLang="ja-JP" sz="24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Hạ</a:t>
            </a:r>
            <a:r>
              <a:rPr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4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tầng</a:t>
            </a:r>
            <a:r>
              <a:rPr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4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thiết</a:t>
            </a:r>
            <a:r>
              <a:rPr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4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yếu</a:t>
            </a:r>
            <a:r>
              <a:rPr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/</a:t>
            </a:r>
            <a:r>
              <a:rPr lang="en-US" altLang="ja-JP" sz="24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Thiết</a:t>
            </a:r>
            <a:r>
              <a:rPr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4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bị</a:t>
            </a:r>
            <a:r>
              <a:rPr lang="ja-JP" altLang="en-US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）</a:t>
            </a: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AB0C778-8CF1-6B20-D9C1-52A35932D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3212976"/>
            <a:ext cx="5899591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447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7B5F8FEB-3D52-941A-CB53-9EAA96988E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34175"/>
              </p:ext>
            </p:extLst>
          </p:nvPr>
        </p:nvGraphicFramePr>
        <p:xfrm>
          <a:off x="179512" y="980728"/>
          <a:ext cx="8784976" cy="52565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8868">
                  <a:extLst>
                    <a:ext uri="{9D8B030D-6E8A-4147-A177-3AD203B41FA5}">
                      <a16:colId xmlns:a16="http://schemas.microsoft.com/office/drawing/2014/main" val="1353388333"/>
                    </a:ext>
                  </a:extLst>
                </a:gridCol>
                <a:gridCol w="3503054">
                  <a:extLst>
                    <a:ext uri="{9D8B030D-6E8A-4147-A177-3AD203B41FA5}">
                      <a16:colId xmlns:a16="http://schemas.microsoft.com/office/drawing/2014/main" val="2575548200"/>
                    </a:ext>
                  </a:extLst>
                </a:gridCol>
                <a:gridCol w="3503054">
                  <a:extLst>
                    <a:ext uri="{9D8B030D-6E8A-4147-A177-3AD203B41FA5}">
                      <a16:colId xmlns:a16="http://schemas.microsoft.com/office/drawing/2014/main" val="1042811592"/>
                    </a:ext>
                  </a:extLst>
                </a:gridCol>
              </a:tblGrid>
              <a:tr h="621746"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学科試験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実技試験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254238"/>
                  </a:ext>
                </a:extLst>
              </a:tr>
              <a:tr h="62174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問題数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30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491815"/>
                  </a:ext>
                </a:extLst>
              </a:tr>
              <a:tr h="62174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試験時間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60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40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455271"/>
                  </a:ext>
                </a:extLst>
              </a:tr>
              <a:tr h="62174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試験方法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CBT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方式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CBT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方式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825005"/>
                  </a:ext>
                </a:extLst>
              </a:tr>
              <a:tr h="107392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出題形式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真偽法</a:t>
                      </a:r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〇・</a:t>
                      </a:r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×)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及び２</a:t>
                      </a:r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~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４択式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※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日本語・ひらがな有り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真偽法</a:t>
                      </a:r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〇・</a:t>
                      </a:r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×)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及び２</a:t>
                      </a:r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~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４択式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※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日本語・ひらがな有り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595917"/>
                  </a:ext>
                </a:extLst>
              </a:tr>
              <a:tr h="107392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合格基準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65%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以上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（</a:t>
                      </a:r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問以上の正解）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65%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以上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（</a:t>
                      </a:r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問以上の正解）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549001"/>
                  </a:ext>
                </a:extLst>
              </a:tr>
              <a:tr h="62174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出題範囲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JAC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学科試験テキスト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JAC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実技試験テキスト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727857"/>
                  </a:ext>
                </a:extLst>
              </a:tr>
            </a:tbl>
          </a:graphicData>
        </a:graphic>
      </p:graphicFrame>
      <p:sp>
        <p:nvSpPr>
          <p:cNvPr id="4" name="タイトル 1">
            <a:extLst>
              <a:ext uri="{FF2B5EF4-FFF2-40B4-BE49-F238E27FC236}">
                <a16:creationId xmlns:a16="http://schemas.microsoft.com/office/drawing/2014/main" id="{DB8DCC21-2545-A3CD-4155-93F02B35C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479425"/>
          </a:xfrm>
        </p:spPr>
        <p:txBody>
          <a:bodyPr/>
          <a:lstStyle/>
          <a:p>
            <a:pPr algn="l"/>
            <a:r>
              <a:rPr kumimoji="1" lang="ja-JP" altLang="en-US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２．試験概要（試験区分）</a:t>
            </a:r>
          </a:p>
        </p:txBody>
      </p:sp>
    </p:spTree>
    <p:extLst>
      <p:ext uri="{BB962C8B-B14F-4D97-AF65-F5344CB8AC3E}">
        <p14:creationId xmlns:p14="http://schemas.microsoft.com/office/powerpoint/2010/main" val="513911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427123-8791-E463-6AFB-78AE380F8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17" y="153720"/>
            <a:ext cx="8229600" cy="479425"/>
          </a:xfrm>
        </p:spPr>
        <p:txBody>
          <a:bodyPr/>
          <a:lstStyle/>
          <a:p>
            <a:pPr algn="l"/>
            <a:r>
              <a:rPr lang="ja-JP" altLang="en-US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３</a:t>
            </a:r>
            <a:r>
              <a:rPr kumimoji="1" lang="ja-JP" altLang="en-US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．</a:t>
            </a:r>
            <a:r>
              <a:rPr kumimoji="1" lang="en-US" altLang="ja-JP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CBT</a:t>
            </a:r>
            <a:r>
              <a:rPr lang="ja-JP" altLang="en-US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の操作方法</a:t>
            </a:r>
            <a:endParaRPr kumimoji="1" lang="ja-JP" altLang="en-US" sz="24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007F826-4D7B-56FB-8D53-F35DA0F42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3" y="836712"/>
            <a:ext cx="8938737" cy="3744416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2AF53461-D6D6-6E22-F31F-68029B2A9802}"/>
              </a:ext>
            </a:extLst>
          </p:cNvPr>
          <p:cNvSpPr/>
          <p:nvPr/>
        </p:nvSpPr>
        <p:spPr>
          <a:xfrm>
            <a:off x="2627784" y="4005064"/>
            <a:ext cx="792088" cy="504056"/>
          </a:xfrm>
          <a:prstGeom prst="roundRect">
            <a:avLst/>
          </a:prstGeom>
          <a:noFill/>
          <a:ln w="3492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0BB2D74D-E5DD-5607-EA9A-0D6B935225DC}"/>
              </a:ext>
            </a:extLst>
          </p:cNvPr>
          <p:cNvSpPr/>
          <p:nvPr/>
        </p:nvSpPr>
        <p:spPr>
          <a:xfrm>
            <a:off x="1835696" y="2492896"/>
            <a:ext cx="288032" cy="1512168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CDFE78F5-0697-F075-FABE-021F4EC0A2D9}"/>
              </a:ext>
            </a:extLst>
          </p:cNvPr>
          <p:cNvSpPr/>
          <p:nvPr/>
        </p:nvSpPr>
        <p:spPr>
          <a:xfrm>
            <a:off x="107503" y="1412776"/>
            <a:ext cx="1728193" cy="483097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吹き出し: 線 8">
            <a:extLst>
              <a:ext uri="{FF2B5EF4-FFF2-40B4-BE49-F238E27FC236}">
                <a16:creationId xmlns:a16="http://schemas.microsoft.com/office/drawing/2014/main" id="{0488ACA8-4621-3F21-EBD1-477CCC908514}"/>
              </a:ext>
            </a:extLst>
          </p:cNvPr>
          <p:cNvSpPr/>
          <p:nvPr/>
        </p:nvSpPr>
        <p:spPr>
          <a:xfrm>
            <a:off x="5580112" y="3969060"/>
            <a:ext cx="3240360" cy="864096"/>
          </a:xfrm>
          <a:prstGeom prst="borderCallout1">
            <a:avLst>
              <a:gd name="adj1" fmla="val 54024"/>
              <a:gd name="adj2" fmla="val 760"/>
              <a:gd name="adj3" fmla="val 24315"/>
              <a:gd name="adj4" fmla="val -6595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②次の問題に進みたいときはこのボタンを</a:t>
            </a:r>
            <a:r>
              <a:rPr kumimoji="1" lang="en-US" altLang="ja-JP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Click</a:t>
            </a:r>
            <a:r>
              <a:rPr kumimoji="1" lang="ja-JP" altLang="en-US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！</a:t>
            </a:r>
          </a:p>
        </p:txBody>
      </p:sp>
      <p:sp>
        <p:nvSpPr>
          <p:cNvPr id="10" name="吹き出し: 線 9">
            <a:extLst>
              <a:ext uri="{FF2B5EF4-FFF2-40B4-BE49-F238E27FC236}">
                <a16:creationId xmlns:a16="http://schemas.microsoft.com/office/drawing/2014/main" id="{AA3E2209-662B-C6C1-417A-730387BBE426}"/>
              </a:ext>
            </a:extLst>
          </p:cNvPr>
          <p:cNvSpPr/>
          <p:nvPr/>
        </p:nvSpPr>
        <p:spPr>
          <a:xfrm>
            <a:off x="3033439" y="4964582"/>
            <a:ext cx="4500500" cy="415787"/>
          </a:xfrm>
          <a:prstGeom prst="borderCallout1">
            <a:avLst>
              <a:gd name="adj1" fmla="val 43186"/>
              <a:gd name="adj2" fmla="val -883"/>
              <a:gd name="adj3" fmla="val -200826"/>
              <a:gd name="adj4" fmla="val -21263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①選択する回答にチェックを入れる</a:t>
            </a:r>
            <a:endParaRPr kumimoji="1" lang="en-US" altLang="ja-JP" sz="16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96268EB-0564-C086-2250-9DC841484D33}"/>
              </a:ext>
            </a:extLst>
          </p:cNvPr>
          <p:cNvSpPr txBox="1"/>
          <p:nvPr/>
        </p:nvSpPr>
        <p:spPr>
          <a:xfrm>
            <a:off x="6372199" y="1540414"/>
            <a:ext cx="2323479" cy="584775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上段：漢字ひらがな</a:t>
            </a:r>
            <a:endParaRPr lang="en-US" altLang="ja-JP" sz="16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下段：ひらがな</a:t>
            </a:r>
          </a:p>
        </p:txBody>
      </p:sp>
      <p:sp>
        <p:nvSpPr>
          <p:cNvPr id="12" name="吹き出し: 線 11">
            <a:extLst>
              <a:ext uri="{FF2B5EF4-FFF2-40B4-BE49-F238E27FC236}">
                <a16:creationId xmlns:a16="http://schemas.microsoft.com/office/drawing/2014/main" id="{FFFDEC5E-B2F9-2F40-E70B-49ED4A8373C8}"/>
              </a:ext>
            </a:extLst>
          </p:cNvPr>
          <p:cNvSpPr/>
          <p:nvPr/>
        </p:nvSpPr>
        <p:spPr>
          <a:xfrm>
            <a:off x="225617" y="2923635"/>
            <a:ext cx="1404157" cy="2456734"/>
          </a:xfrm>
          <a:prstGeom prst="borderCallout1">
            <a:avLst>
              <a:gd name="adj1" fmla="val 258"/>
              <a:gd name="adj2" fmla="val 45887"/>
              <a:gd name="adj3" fmla="val -61090"/>
              <a:gd name="adj4" fmla="val 30019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kumimoji="1"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問題番号</a:t>
            </a:r>
            <a:endParaRPr kumimoji="1" lang="en-US" altLang="ja-JP" sz="14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endParaRPr kumimoji="1" lang="en-US" altLang="ja-JP" sz="14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lang="ja-JP" altLang="en-US" sz="1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行きたい問題番号に進むことができる</a:t>
            </a:r>
            <a:endParaRPr kumimoji="1" lang="ja-JP" altLang="en-US" sz="14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26A6207-629F-3B16-E6FC-E0961E608A0F}"/>
              </a:ext>
            </a:extLst>
          </p:cNvPr>
          <p:cNvSpPr txBox="1"/>
          <p:nvPr/>
        </p:nvSpPr>
        <p:spPr>
          <a:xfrm>
            <a:off x="3023828" y="5897210"/>
            <a:ext cx="6146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/>
              <a:t>CBT</a:t>
            </a:r>
            <a:r>
              <a:rPr lang="ja-JP" altLang="en-US" dirty="0"/>
              <a:t>体験版：</a:t>
            </a:r>
            <a:r>
              <a:rPr lang="en-US" altLang="ja-JP" dirty="0">
                <a:hlinkClick r:id="rId3"/>
              </a:rPr>
              <a:t>https://jac-skill.mc-plus.jp/exam/trial/</a:t>
            </a:r>
            <a:endParaRPr lang="en-US" altLang="ja-JP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642C7F1-C6D3-6621-4DFD-B9A6960A6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6396" y="5582466"/>
            <a:ext cx="684076" cy="684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2016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>
            <a:extLst>
              <a:ext uri="{FF2B5EF4-FFF2-40B4-BE49-F238E27FC236}">
                <a16:creationId xmlns:a16="http://schemas.microsoft.com/office/drawing/2014/main" id="{843D9EEE-D816-6727-7368-521154981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479425"/>
          </a:xfrm>
        </p:spPr>
        <p:txBody>
          <a:bodyPr/>
          <a:lstStyle/>
          <a:p>
            <a:pPr algn="l"/>
            <a:r>
              <a:rPr lang="ja-JP" altLang="en-US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４</a:t>
            </a:r>
            <a:r>
              <a:rPr kumimoji="1" lang="ja-JP" altLang="en-US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．講習会カリキュラム</a:t>
            </a: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97A5B5F0-B1D1-14F2-8C68-434B78A7AE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239807"/>
              </p:ext>
            </p:extLst>
          </p:nvPr>
        </p:nvGraphicFramePr>
        <p:xfrm>
          <a:off x="143509" y="860406"/>
          <a:ext cx="8856983" cy="4008754"/>
        </p:xfrm>
        <a:graphic>
          <a:graphicData uri="http://schemas.openxmlformats.org/drawingml/2006/table">
            <a:tbl>
              <a:tblPr/>
              <a:tblGrid>
                <a:gridCol w="756083">
                  <a:extLst>
                    <a:ext uri="{9D8B030D-6E8A-4147-A177-3AD203B41FA5}">
                      <a16:colId xmlns:a16="http://schemas.microsoft.com/office/drawing/2014/main" val="161859168"/>
                    </a:ext>
                  </a:extLst>
                </a:gridCol>
                <a:gridCol w="1620180">
                  <a:extLst>
                    <a:ext uri="{9D8B030D-6E8A-4147-A177-3AD203B41FA5}">
                      <a16:colId xmlns:a16="http://schemas.microsoft.com/office/drawing/2014/main" val="3882524949"/>
                    </a:ext>
                  </a:extLst>
                </a:gridCol>
                <a:gridCol w="1620180">
                  <a:extLst>
                    <a:ext uri="{9D8B030D-6E8A-4147-A177-3AD203B41FA5}">
                      <a16:colId xmlns:a16="http://schemas.microsoft.com/office/drawing/2014/main" val="4243191070"/>
                    </a:ext>
                  </a:extLst>
                </a:gridCol>
                <a:gridCol w="1620180">
                  <a:extLst>
                    <a:ext uri="{9D8B030D-6E8A-4147-A177-3AD203B41FA5}">
                      <a16:colId xmlns:a16="http://schemas.microsoft.com/office/drawing/2014/main" val="3477699282"/>
                    </a:ext>
                  </a:extLst>
                </a:gridCol>
                <a:gridCol w="1620180">
                  <a:extLst>
                    <a:ext uri="{9D8B030D-6E8A-4147-A177-3AD203B41FA5}">
                      <a16:colId xmlns:a16="http://schemas.microsoft.com/office/drawing/2014/main" val="1203477571"/>
                    </a:ext>
                  </a:extLst>
                </a:gridCol>
                <a:gridCol w="1620180">
                  <a:extLst>
                    <a:ext uri="{9D8B030D-6E8A-4147-A177-3AD203B41FA5}">
                      <a16:colId xmlns:a16="http://schemas.microsoft.com/office/drawing/2014/main" val="2553940154"/>
                    </a:ext>
                  </a:extLst>
                </a:gridCol>
              </a:tblGrid>
              <a:tr h="39946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7608" marR="7608" marT="7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日（水）</a:t>
                      </a:r>
                    </a:p>
                  </a:txBody>
                  <a:tcPr marL="7608" marR="7608" marT="7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日（木）</a:t>
                      </a:r>
                    </a:p>
                  </a:txBody>
                  <a:tcPr marL="7608" marR="7608" marT="7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日（金）</a:t>
                      </a:r>
                    </a:p>
                  </a:txBody>
                  <a:tcPr marL="7608" marR="7608" marT="7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日（月）</a:t>
                      </a:r>
                    </a:p>
                  </a:txBody>
                  <a:tcPr marL="7608" marR="7608" marT="7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日（火）</a:t>
                      </a:r>
                    </a:p>
                  </a:txBody>
                  <a:tcPr marL="7608" marR="7608" marT="7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248826"/>
                  </a:ext>
                </a:extLst>
              </a:tr>
              <a:tr h="39946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日目</a:t>
                      </a:r>
                    </a:p>
                  </a:txBody>
                  <a:tcPr marL="7608" marR="7608" marT="7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日目</a:t>
                      </a:r>
                    </a:p>
                  </a:txBody>
                  <a:tcPr marL="7608" marR="7608" marT="7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日目</a:t>
                      </a:r>
                    </a:p>
                  </a:txBody>
                  <a:tcPr marL="7608" marR="7608" marT="7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日目</a:t>
                      </a:r>
                    </a:p>
                  </a:txBody>
                  <a:tcPr marL="7608" marR="7608" marT="7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日目</a:t>
                      </a:r>
                    </a:p>
                  </a:txBody>
                  <a:tcPr marL="7608" marR="7608" marT="7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1186848"/>
                  </a:ext>
                </a:extLst>
              </a:tr>
              <a:tr h="165321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午前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：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00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～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：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00</a:t>
                      </a:r>
                    </a:p>
                  </a:txBody>
                  <a:tcPr marL="7608" marR="7608" marT="7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開校式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l" fontAlgn="ctr"/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テキスト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章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動画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章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(12m)</a:t>
                      </a:r>
                    </a:p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テキスト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章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3.1</a:t>
                      </a:r>
                    </a:p>
                  </a:txBody>
                  <a:tcPr marL="7608" marR="7608" marT="76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テキスト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章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3.3</a:t>
                      </a:r>
                    </a:p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動画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章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(56m)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08" marR="7608" marT="76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動画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章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(24m)</a:t>
                      </a:r>
                    </a:p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動画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章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(19m)</a:t>
                      </a:r>
                    </a:p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テキスト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章</a:t>
                      </a:r>
                    </a:p>
                  </a:txBody>
                  <a:tcPr marL="7608" marR="7608" marT="76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テキスト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章続き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l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08" marR="7608" marT="76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学科修了考査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（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30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問・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60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分）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実技修了考査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（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問・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40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分）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l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※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採点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08" marR="7608" marT="76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2464658"/>
                  </a:ext>
                </a:extLst>
              </a:tr>
              <a:tr h="155660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午後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：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00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～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：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00</a:t>
                      </a:r>
                    </a:p>
                    <a:p>
                      <a:pPr algn="ctr" fontAlgn="ctr"/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08" marR="7608" marT="76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テキスト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章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　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3.2.1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～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3.2.25</a:t>
                      </a:r>
                    </a:p>
                    <a:p>
                      <a:pPr algn="l" fontAlgn="ctr"/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08" marR="7608" marT="76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テキスト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章</a:t>
                      </a:r>
                    </a:p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テキスト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章</a:t>
                      </a:r>
                    </a:p>
                    <a:p>
                      <a:pPr algn="l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08" marR="7608" marT="76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テキスト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章続き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l" fontAlgn="ctr"/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動画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章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(38m)</a:t>
                      </a:r>
                    </a:p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テキスト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章</a:t>
                      </a:r>
                    </a:p>
                  </a:txBody>
                  <a:tcPr marL="7608" marR="7608" marT="76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テキスト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章</a:t>
                      </a:r>
                    </a:p>
                  </a:txBody>
                  <a:tcPr marL="7608" marR="7608" marT="76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修了考査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解答解説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l" fontAlgn="ctr"/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l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※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面接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08" marR="7608" marT="76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99954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401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B1E79E2F-E2A0-7FC9-5C4D-55F27B09E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184" y="3222870"/>
            <a:ext cx="1468187" cy="215610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86426A9-BE69-F0F0-BAC8-76194AE8E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8935" y="3140968"/>
            <a:ext cx="1547398" cy="223800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19ED0C78-2F94-AB79-3226-BC68C1FD2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851" y="140205"/>
            <a:ext cx="8229600" cy="479425"/>
          </a:xfrm>
        </p:spPr>
        <p:txBody>
          <a:bodyPr/>
          <a:lstStyle/>
          <a:p>
            <a:pPr algn="l"/>
            <a:r>
              <a:rPr kumimoji="1" lang="ja-JP" altLang="en-US" sz="28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５．使用するテキスト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6F8DCB5-7CDC-0C1E-68E4-0EF98B2C27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7669" y="981218"/>
            <a:ext cx="1853192" cy="2659743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96B1694-1FB2-D4CB-8F9C-8F9BCC7B00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5194" y="976534"/>
            <a:ext cx="1853191" cy="266442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9E834F5-14ED-D974-5DDB-4AA64E7C4CAC}"/>
              </a:ext>
            </a:extLst>
          </p:cNvPr>
          <p:cNvSpPr txBox="1"/>
          <p:nvPr/>
        </p:nvSpPr>
        <p:spPr>
          <a:xfrm>
            <a:off x="1994840" y="5501162"/>
            <a:ext cx="581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①学科テキスト　　　　　　　　　②実技テキスト　　　　　</a:t>
            </a:r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6697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706B07E-CBFB-75A6-BD54-96E22EC17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341980"/>
            <a:ext cx="7118843" cy="453529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タイトル 1">
            <a:extLst>
              <a:ext uri="{FF2B5EF4-FFF2-40B4-BE49-F238E27FC236}">
                <a16:creationId xmlns:a16="http://schemas.microsoft.com/office/drawing/2014/main" id="{540F8A5C-175C-0FDC-5563-80FE0AB94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851" y="140205"/>
            <a:ext cx="8229600" cy="479425"/>
          </a:xfrm>
        </p:spPr>
        <p:txBody>
          <a:bodyPr/>
          <a:lstStyle/>
          <a:p>
            <a:pPr algn="l"/>
            <a:r>
              <a:rPr lang="ja-JP" altLang="en-US" sz="28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６</a:t>
            </a:r>
            <a:r>
              <a:rPr kumimoji="1" lang="ja-JP" altLang="en-US" sz="28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．サンプル問題</a:t>
            </a:r>
          </a:p>
        </p:txBody>
      </p:sp>
    </p:spTree>
    <p:extLst>
      <p:ext uri="{BB962C8B-B14F-4D97-AF65-F5344CB8AC3E}">
        <p14:creationId xmlns:p14="http://schemas.microsoft.com/office/powerpoint/2010/main" val="693069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7F6023B0-8594-89C9-5811-674CAE46E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0304"/>
            <a:ext cx="8229600" cy="479425"/>
          </a:xfrm>
        </p:spPr>
        <p:txBody>
          <a:bodyPr/>
          <a:lstStyle/>
          <a:p>
            <a:pPr algn="l"/>
            <a:r>
              <a:rPr lang="ja-JP" altLang="en-US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７</a:t>
            </a:r>
            <a:r>
              <a:rPr kumimoji="1" lang="ja-JP" altLang="en-US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．</a:t>
            </a:r>
            <a:r>
              <a:rPr lang="ja-JP" altLang="en-US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各種資料リンク</a:t>
            </a:r>
            <a:r>
              <a:rPr kumimoji="1" lang="ja-JP" altLang="en-US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一覧（１）</a:t>
            </a:r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49E28B58-C381-AC96-7024-DAF475A635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693115"/>
              </p:ext>
            </p:extLst>
          </p:nvPr>
        </p:nvGraphicFramePr>
        <p:xfrm>
          <a:off x="426368" y="1268760"/>
          <a:ext cx="8291264" cy="4706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2816">
                  <a:extLst>
                    <a:ext uri="{9D8B030D-6E8A-4147-A177-3AD203B41FA5}">
                      <a16:colId xmlns:a16="http://schemas.microsoft.com/office/drawing/2014/main" val="2283552319"/>
                    </a:ext>
                  </a:extLst>
                </a:gridCol>
                <a:gridCol w="2072816">
                  <a:extLst>
                    <a:ext uri="{9D8B030D-6E8A-4147-A177-3AD203B41FA5}">
                      <a16:colId xmlns:a16="http://schemas.microsoft.com/office/drawing/2014/main" val="3492922574"/>
                    </a:ext>
                  </a:extLst>
                </a:gridCol>
                <a:gridCol w="2072816">
                  <a:extLst>
                    <a:ext uri="{9D8B030D-6E8A-4147-A177-3AD203B41FA5}">
                      <a16:colId xmlns:a16="http://schemas.microsoft.com/office/drawing/2014/main" val="1764838138"/>
                    </a:ext>
                  </a:extLst>
                </a:gridCol>
                <a:gridCol w="2072816">
                  <a:extLst>
                    <a:ext uri="{9D8B030D-6E8A-4147-A177-3AD203B41FA5}">
                      <a16:colId xmlns:a16="http://schemas.microsoft.com/office/drawing/2014/main" val="2014607342"/>
                    </a:ext>
                  </a:extLst>
                </a:gridCol>
              </a:tblGrid>
              <a:tr h="3886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内容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リンク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内容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リンク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387528"/>
                  </a:ext>
                </a:extLst>
              </a:tr>
              <a:tr h="1377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学科テキスト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（日本語）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建築　実技テキスト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（日本語）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</a:t>
                      </a:r>
                      <a:endParaRPr kumimoji="1" lang="ja-JP" altLang="en-US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669343"/>
                  </a:ext>
                </a:extLst>
              </a:tr>
              <a:tr h="13856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学科テキスト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（ベトナム語）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建築　実技テキスト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（ベトナム語）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kumimoji="1" lang="ja-JP" altLang="en-US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kumimoji="1" lang="ja-JP" altLang="en-US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675908"/>
                  </a:ext>
                </a:extLst>
              </a:tr>
              <a:tr h="15335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サンプル問題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（学科試験）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サンプル問題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（建築　実技試験）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kumimoji="1" lang="ja-JP" altLang="en-US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671574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7377CEA5-627F-6390-2C2E-8156D12D7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9318" y="1708140"/>
            <a:ext cx="1231800" cy="12318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CF32D08-69E3-B382-7D3C-47144D1C8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3848" y="1727708"/>
            <a:ext cx="1231800" cy="123180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097FDF3-633D-FC6E-5FDC-4CEA83C00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724" y="4514808"/>
            <a:ext cx="1367326" cy="136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ED1B16E-5F47-7F24-1870-E101D17AD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440" y="4514808"/>
            <a:ext cx="1367326" cy="136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BA81BEC-29AB-900E-8871-87C9FC425438}"/>
              </a:ext>
            </a:extLst>
          </p:cNvPr>
          <p:cNvSpPr txBox="1"/>
          <p:nvPr/>
        </p:nvSpPr>
        <p:spPr>
          <a:xfrm>
            <a:off x="426368" y="868650"/>
            <a:ext cx="5879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テキスト、サンプル問題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F41955E-83FA-3E5D-4A27-200548D631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9318" y="3104592"/>
            <a:ext cx="1231800" cy="124556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6BD0626-5AF3-4882-9AF3-DDC311272D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3848" y="3116097"/>
            <a:ext cx="1273793" cy="12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933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7F6023B0-8594-89C9-5811-674CAE46E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0304"/>
            <a:ext cx="8229600" cy="479425"/>
          </a:xfrm>
        </p:spPr>
        <p:txBody>
          <a:bodyPr/>
          <a:lstStyle/>
          <a:p>
            <a:pPr algn="l"/>
            <a:r>
              <a:rPr lang="ja-JP" altLang="en-US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７</a:t>
            </a:r>
            <a:r>
              <a:rPr kumimoji="1" lang="ja-JP" altLang="en-US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．</a:t>
            </a:r>
            <a:r>
              <a:rPr lang="ja-JP" altLang="en-US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各種資料リンク</a:t>
            </a:r>
            <a:r>
              <a:rPr kumimoji="1" lang="ja-JP" altLang="en-US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一覧（２）</a:t>
            </a:r>
          </a:p>
        </p:txBody>
      </p:sp>
      <p:pic>
        <p:nvPicPr>
          <p:cNvPr id="5" name="図 4" descr="QR コード&#10;&#10;自動的に生成された説明">
            <a:extLst>
              <a:ext uri="{FF2B5EF4-FFF2-40B4-BE49-F238E27FC236}">
                <a16:creationId xmlns:a16="http://schemas.microsoft.com/office/drawing/2014/main" id="{2116B207-F479-146F-243B-967CBD2B0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0744" y="2050018"/>
            <a:ext cx="846440" cy="846440"/>
          </a:xfrm>
          <a:prstGeom prst="rect">
            <a:avLst/>
          </a:prstGeom>
        </p:spPr>
      </p:pic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49E28B58-C381-AC96-7024-DAF475A635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060854"/>
              </p:ext>
            </p:extLst>
          </p:nvPr>
        </p:nvGraphicFramePr>
        <p:xfrm>
          <a:off x="492592" y="1412776"/>
          <a:ext cx="8291264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2816">
                  <a:extLst>
                    <a:ext uri="{9D8B030D-6E8A-4147-A177-3AD203B41FA5}">
                      <a16:colId xmlns:a16="http://schemas.microsoft.com/office/drawing/2014/main" val="2283552319"/>
                    </a:ext>
                  </a:extLst>
                </a:gridCol>
                <a:gridCol w="2072816">
                  <a:extLst>
                    <a:ext uri="{9D8B030D-6E8A-4147-A177-3AD203B41FA5}">
                      <a16:colId xmlns:a16="http://schemas.microsoft.com/office/drawing/2014/main" val="3492922574"/>
                    </a:ext>
                  </a:extLst>
                </a:gridCol>
                <a:gridCol w="2072816">
                  <a:extLst>
                    <a:ext uri="{9D8B030D-6E8A-4147-A177-3AD203B41FA5}">
                      <a16:colId xmlns:a16="http://schemas.microsoft.com/office/drawing/2014/main" val="1764838138"/>
                    </a:ext>
                  </a:extLst>
                </a:gridCol>
                <a:gridCol w="2072816">
                  <a:extLst>
                    <a:ext uri="{9D8B030D-6E8A-4147-A177-3AD203B41FA5}">
                      <a16:colId xmlns:a16="http://schemas.microsoft.com/office/drawing/2014/main" val="2014607342"/>
                    </a:ext>
                  </a:extLst>
                </a:gridCol>
              </a:tblGrid>
              <a:tr h="173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内容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リンク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内容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リンク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387528"/>
                  </a:ext>
                </a:extLst>
              </a:tr>
              <a:tr h="5535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学科テキスト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第</a:t>
                      </a:r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章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24:42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まで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学科テキスト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第</a:t>
                      </a:r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章（３）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-</a:t>
                      </a:r>
                      <a:endParaRPr kumimoji="1" lang="ja-JP" altLang="en-US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669343"/>
                  </a:ext>
                </a:extLst>
              </a:tr>
              <a:tr h="5535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学科テキスト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第</a:t>
                      </a:r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章（１）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学科テキスト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第</a:t>
                      </a:r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章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kumimoji="1" lang="ja-JP" altLang="en-US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675908"/>
                  </a:ext>
                </a:extLst>
              </a:tr>
              <a:tr h="5535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学科テキスト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第</a:t>
                      </a:r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章（２）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21:13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まで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建築実技テキスト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第</a:t>
                      </a:r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章（１）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kumimoji="1" lang="ja-JP" altLang="en-US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671574"/>
                  </a:ext>
                </a:extLst>
              </a:tr>
              <a:tr h="5535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学科テキスト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第</a:t>
                      </a:r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章（１）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建築実技テキスト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第</a:t>
                      </a:r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章（２）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kumimoji="1" lang="ja-JP" altLang="en-US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469873"/>
                  </a:ext>
                </a:extLst>
              </a:tr>
              <a:tr h="5535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学科テキスト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第</a:t>
                      </a:r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章（２）</a:t>
                      </a: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kumimoji="1" lang="en-US" altLang="ja-JP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kumimoji="1" lang="ja-JP" altLang="en-US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kumimoji="1" lang="ja-JP" altLang="en-US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85116"/>
                  </a:ext>
                </a:extLst>
              </a:tr>
            </a:tbl>
          </a:graphicData>
        </a:graphic>
      </p:graphicFrame>
      <p:pic>
        <p:nvPicPr>
          <p:cNvPr id="2" name="Picture 2">
            <a:extLst>
              <a:ext uri="{FF2B5EF4-FFF2-40B4-BE49-F238E27FC236}">
                <a16:creationId xmlns:a16="http://schemas.microsoft.com/office/drawing/2014/main" id="{D4F3661C-23D3-F464-E2FE-303443143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920" y="1804720"/>
            <a:ext cx="677346" cy="677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A44DDBF5-1953-DC60-406D-567E151CC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439" y="2608477"/>
            <a:ext cx="711827" cy="711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7088E12D-C031-77C1-CE78-90798339D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847" y="3446715"/>
            <a:ext cx="711827" cy="711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4E308864-5B02-670F-2E65-F82FDE92B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847" y="4282969"/>
            <a:ext cx="711827" cy="711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E1119BA8-D212-573C-148A-C2783AAF8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080" y="5119223"/>
            <a:ext cx="711828" cy="711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2A2F11FF-87DD-B850-D9ED-AAEAC0728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352" y="1787479"/>
            <a:ext cx="711828" cy="711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3999EEE2-ABBC-6BD2-D262-311F373DC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795" y="2592845"/>
            <a:ext cx="754385" cy="75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C6A71E08-CFF9-F183-201F-976192444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795" y="3451402"/>
            <a:ext cx="711828" cy="711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C004B3D8-9876-DED5-1FC3-E20F169C4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665" y="4211187"/>
            <a:ext cx="779515" cy="77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AB49BED-4F37-5868-5FE2-8BB5B5B7FE72}"/>
              </a:ext>
            </a:extLst>
          </p:cNvPr>
          <p:cNvSpPr txBox="1"/>
          <p:nvPr/>
        </p:nvSpPr>
        <p:spPr>
          <a:xfrm>
            <a:off x="492592" y="1026949"/>
            <a:ext cx="5879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JAC</a:t>
            </a: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働こうセミナー　動画</a:t>
            </a:r>
            <a:endParaRPr kumimoji="1" lang="ja-JP" altLang="en-US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005545"/>
      </p:ext>
    </p:extLst>
  </p:cSld>
  <p:clrMapOvr>
    <a:masterClrMapping/>
  </p:clrMapOvr>
</p:sld>
</file>

<file path=ppt/theme/theme1.xml><?xml version="1.0" encoding="utf-8"?>
<a:theme xmlns:a="http://schemas.openxmlformats.org/drawingml/2006/main" name="7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7_Office テーマ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Office テーマ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テーマ">
  <a:themeElements>
    <a:clrScheme name="1_Office テーマ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テーマ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Office テーマ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17420</TotalTime>
  <Words>584</Words>
  <Application>Microsoft Office PowerPoint</Application>
  <PresentationFormat>画面に合わせる (4:3)</PresentationFormat>
  <Paragraphs>148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9</vt:i4>
      </vt:variant>
    </vt:vector>
  </HeadingPairs>
  <TitlesOfParts>
    <vt:vector size="16" baseType="lpstr">
      <vt:lpstr>ＭＳ Ｐゴシック</vt:lpstr>
      <vt:lpstr>ＭＳ ゴシック</vt:lpstr>
      <vt:lpstr>游ゴシック</vt:lpstr>
      <vt:lpstr>Arial</vt:lpstr>
      <vt:lpstr>Calibri</vt:lpstr>
      <vt:lpstr>7_Office テーマ</vt:lpstr>
      <vt:lpstr>1_Office テーマ</vt:lpstr>
      <vt:lpstr>PowerPoint プレゼンテーション</vt:lpstr>
      <vt:lpstr>1．試験概要（試験区分）</vt:lpstr>
      <vt:lpstr>２．試験概要（試験区分）</vt:lpstr>
      <vt:lpstr> ３．CBTの操作方法</vt:lpstr>
      <vt:lpstr> ４．講習会カリキュラム</vt:lpstr>
      <vt:lpstr>５．使用するテキスト</vt:lpstr>
      <vt:lpstr>６．サンプル問題</vt:lpstr>
      <vt:lpstr> ７．各種資料リンク一覧（１）</vt:lpstr>
      <vt:lpstr> ７．各種資料リンク一覧（２）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Yoshino</dc:creator>
  <cp:lastModifiedBy>鹿野 直哉</cp:lastModifiedBy>
  <cp:revision>433</cp:revision>
  <cp:lastPrinted>2023-10-23T07:11:35Z</cp:lastPrinted>
  <dcterms:created xsi:type="dcterms:W3CDTF">2014-02-09T08:32:38Z</dcterms:created>
  <dcterms:modified xsi:type="dcterms:W3CDTF">2023-12-25T07:10:46Z</dcterms:modified>
</cp:coreProperties>
</file>